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 snapToGrid="0" snapToObjects="1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66497-2901-7B1D-3CB1-730E91945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0F9BE-F7AF-27D1-E05E-BE0C88A94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19F6-1AA3-9BBB-2C22-B02CC664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6830C-66D9-B2A3-02F4-A255C882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363AA-29FB-2A8C-45FD-20836D64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444E-5628-5372-7B5F-61B798FF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8B79A-ABDA-79F5-E764-B25AB270B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54BE4-D974-9FB1-0313-5B3EC929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A42E-554C-2C37-97FE-B8F5F9AB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CE53A-FC32-E3D3-1529-E355A9F4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9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BD7ABB-7037-9E97-862F-0D9F74F66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B814C-EFC9-9FFA-1221-13907F017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7A643-C786-CD04-3884-0B2A2825C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02F42-9E87-BF0A-A642-E239D54CE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E0232-B86A-9A11-5CB6-FF672B2DE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1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5ADD-6545-AAF0-BC41-E6A89657C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309F-CF1B-1226-7E49-F9493380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30D4E-CF8E-D7B3-AE8E-F78C01C2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A122A-1878-87E5-EC56-11D314A5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9277E-442E-0D36-7690-DC6DE0D85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5B18-6B32-9E21-EB99-FEFE696C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4E8BA-59B5-595A-7180-8A5B2C00F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2D1C-5555-B386-AB1F-FBEB9AFE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71E56-43B6-0DE4-54A9-82A5A595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768A-4718-FDB5-CE7A-A3288E15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B7CD-0E22-C143-9079-5EB23A56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A4708-4270-E227-67A0-7BFDAC87D1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13EFA-52FD-E7B1-A09D-0DA2D398C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331EE-76C3-C873-8E0F-EC428FC2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BBA41-0065-15D6-68C0-2B0A4110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E243B-D1D6-2F6F-E104-F0D8DA44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F150D-A687-D630-91D3-DA9CEFEA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CD02C-6626-0274-3D90-F8973B705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E5A77-3023-6F26-3B4B-6F33AD30A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DD2A9B-7F8C-C1BC-C1A0-ACB858981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A9E78-0639-304A-CAAB-98E6DA78B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C51981-A769-F123-41B6-BDBC79A62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0AA2CB-A22B-678D-A219-54BD5E62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49FA23-53DA-37EB-9635-C453A800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C49A-2AA1-42FE-F70B-F8CF2810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CBEC74-8B1A-51B1-6619-7EE83D160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E0B44-3563-E550-79DD-BD5C9B12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9875D-C117-9715-0A15-6044620C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1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DDCE2F-73D8-2064-4DBE-970032F4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8B5FF-B0CD-F033-F961-0997ABCBB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3EA3E4-3FD8-C1FD-6D08-35838E18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1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FD44D-79CA-45E6-4E2A-2FAB0DBA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90B94-6D6F-F0D2-067E-0F6F4D49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13B29-4B5A-89FA-E855-7EFF55138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11B8C-8679-846C-B68E-47A5A71B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BC259-9F48-6AC7-DF4C-ACD228F2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A92AE-C5E9-6999-9A7F-29129ED6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0B2D-155C-A985-703F-102B84C1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6FD43-498B-A4EB-3D8E-462743A51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7D089-021F-57C1-D2D9-844DD91CC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90909-5C66-3F1A-C745-636198C9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8F3B0-5ECF-4600-0B87-B86608D8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F488-B733-D2F0-C342-518049C7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51D63-9797-2EA2-C7B8-451D77D9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4F971-4BDB-528F-4AEA-FB010CCDC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A8E19-BDF0-9324-D653-E78D194D8C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2DC6-174F-FD4F-8A3E-1BA62D258938}" type="datetimeFigureOut">
              <a:rPr lang="en-US" smtClean="0"/>
              <a:t>8/22/22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DD063-09D9-87DE-016E-A7ECD5D96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A48F7-7B39-44F8-EC40-1CD4EC118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7F29-D362-EA47-9308-4A624A35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9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458DF-D8B5-C1E0-C22C-E5658BBE29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Animal Farm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CCF6D-E632-BC80-80BF-EEBB2D4D7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Introductory Notes:  Literary Terms</a:t>
            </a:r>
          </a:p>
          <a:p>
            <a:r>
              <a:rPr lang="en-US" dirty="0"/>
              <a:t>Allegory, Fable, Irony, Satire</a:t>
            </a:r>
          </a:p>
        </p:txBody>
      </p:sp>
    </p:spTree>
    <p:extLst>
      <p:ext uri="{BB962C8B-B14F-4D97-AF65-F5344CB8AC3E}">
        <p14:creationId xmlns:p14="http://schemas.microsoft.com/office/powerpoint/2010/main" val="254386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9A194-FF38-702C-C0A1-A51AB212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FAF40-BA5C-118F-F0E0-EDECA9FE9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362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 literary device in which contradictory statements or situations reveal a reality that is different </a:t>
            </a:r>
            <a:r>
              <a:rPr lang="en-US" sz="4800">
                <a:solidFill>
                  <a:srgbClr val="FF0000"/>
                </a:solidFill>
              </a:rPr>
              <a:t>from what appears </a:t>
            </a:r>
            <a:r>
              <a:rPr lang="en-US" sz="4800" dirty="0">
                <a:solidFill>
                  <a:srgbClr val="FF0000"/>
                </a:solidFill>
              </a:rPr>
              <a:t>to be true, expected, or intended.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6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6008-2323-A04A-E22C-C4E75D257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three types of irony used in fiction, poetry, and drama: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511E2-6D55-E92B-86CF-B22BDBE47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Situational irony</a:t>
            </a:r>
          </a:p>
          <a:p>
            <a:r>
              <a:rPr lang="en-US" sz="4800" dirty="0">
                <a:solidFill>
                  <a:srgbClr val="FF0000"/>
                </a:solidFill>
              </a:rPr>
              <a:t>Verbal irony</a:t>
            </a:r>
          </a:p>
          <a:p>
            <a:r>
              <a:rPr lang="en-US" sz="4800" dirty="0">
                <a:solidFill>
                  <a:srgbClr val="FF0000"/>
                </a:solidFill>
              </a:rPr>
              <a:t>Dramatic irony</a:t>
            </a:r>
          </a:p>
        </p:txBody>
      </p:sp>
    </p:spTree>
    <p:extLst>
      <p:ext uri="{BB962C8B-B14F-4D97-AF65-F5344CB8AC3E}">
        <p14:creationId xmlns:p14="http://schemas.microsoft.com/office/powerpoint/2010/main" val="3684897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DAD2-AB45-613A-4DB7-CDA45FBF2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Situational 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1661-C7AB-AB89-681D-16B72187A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An event occurs that directly contradicts the expectations of the characters, readers, or audience</a:t>
            </a:r>
          </a:p>
        </p:txBody>
      </p:sp>
    </p:spTree>
    <p:extLst>
      <p:ext uri="{BB962C8B-B14F-4D97-AF65-F5344CB8AC3E}">
        <p14:creationId xmlns:p14="http://schemas.microsoft.com/office/powerpoint/2010/main" val="3019678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92C06-5989-5D04-4E0C-AB166581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Verbal 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40035-BEFE-6730-E367-A26903ED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Words are used to suggest the opposite of what is meant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 One popular form of verbal irony is </a:t>
            </a:r>
            <a:r>
              <a:rPr lang="en-US" b="1" u="sng" dirty="0" err="1">
                <a:solidFill>
                  <a:srgbClr val="FF0000"/>
                </a:solidFill>
              </a:rPr>
              <a:t>saracasm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92622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754D-D99E-FC47-022A-0720AB0C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Dramatic 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329CE-B85B-EF5D-290E-99162D718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 contradiction between what a character thinks and what the reader or audience knows to be true</a:t>
            </a:r>
          </a:p>
        </p:txBody>
      </p:sp>
    </p:spTree>
    <p:extLst>
      <p:ext uri="{BB962C8B-B14F-4D97-AF65-F5344CB8AC3E}">
        <p14:creationId xmlns:p14="http://schemas.microsoft.com/office/powerpoint/2010/main" val="500762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6B71-C3D2-9A71-366D-A74CDA95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E97D-6004-A044-170C-4698B76C6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 literary device that relies heavily on irony, humor, and wit to voice criticism of a particular person, group, or ideology.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9F99-6895-47C7-33AF-97321B25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Satires cleverly disguises the writer’s criticism of their intended target by hiding it 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D398-6E23-413A-29BF-7517B544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11372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solidFill>
                  <a:srgbClr val="FF0000"/>
                </a:solidFill>
              </a:rPr>
              <a:t>humorous language</a:t>
            </a:r>
            <a:r>
              <a:rPr lang="en-US" sz="4800" dirty="0">
                <a:solidFill>
                  <a:srgbClr val="FF0000"/>
                </a:solidFill>
              </a:rPr>
              <a:t>, </a:t>
            </a:r>
            <a:r>
              <a:rPr lang="en-US" sz="4800" u="sng" dirty="0">
                <a:solidFill>
                  <a:srgbClr val="FF0000"/>
                </a:solidFill>
              </a:rPr>
              <a:t>funny characterizations</a:t>
            </a:r>
            <a:r>
              <a:rPr lang="en-US" sz="4800" dirty="0">
                <a:solidFill>
                  <a:srgbClr val="FF0000"/>
                </a:solidFill>
              </a:rPr>
              <a:t>, and </a:t>
            </a:r>
            <a:r>
              <a:rPr lang="en-US" sz="4800" u="sng" dirty="0">
                <a:solidFill>
                  <a:srgbClr val="FF0000"/>
                </a:solidFill>
              </a:rPr>
              <a:t>sarcasm</a:t>
            </a:r>
            <a:r>
              <a:rPr lang="en-US" sz="48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200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E3111-EBFF-B2BC-3D22-A829BA5E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Animal Farm </a:t>
            </a:r>
            <a:r>
              <a:rPr lang="en-US" dirty="0"/>
              <a:t>can be understood as a satire that aims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9BCE-6242-357F-9DD7-3D4B3E02D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To warn about the abuse of power</a:t>
            </a:r>
          </a:p>
        </p:txBody>
      </p:sp>
    </p:spTree>
    <p:extLst>
      <p:ext uri="{BB962C8B-B14F-4D97-AF65-F5344CB8AC3E}">
        <p14:creationId xmlns:p14="http://schemas.microsoft.com/office/powerpoint/2010/main" val="120106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5868-BD30-C970-3417-78ECE10E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Allegory</a:t>
            </a:r>
            <a:r>
              <a:rPr lang="en-US" dirty="0"/>
              <a:t> 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896CE-3E1C-DE75-411E-4817B0017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7424"/>
            <a:ext cx="10515600" cy="4689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 story, poem, or picture that can be interpreted to reveal a hidden meaning, typically a moral or political one.</a:t>
            </a:r>
          </a:p>
        </p:txBody>
      </p:sp>
    </p:spTree>
    <p:extLst>
      <p:ext uri="{BB962C8B-B14F-4D97-AF65-F5344CB8AC3E}">
        <p14:creationId xmlns:p14="http://schemas.microsoft.com/office/powerpoint/2010/main" val="379756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7C04-D926-7A77-381E-7A48E5EE7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055" y="914400"/>
            <a:ext cx="11201019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Often  </a:t>
            </a:r>
            <a:r>
              <a:rPr lang="en-US" sz="4400" u="sng" dirty="0">
                <a:solidFill>
                  <a:srgbClr val="FF0000"/>
                </a:solidFill>
              </a:rPr>
              <a:t>moral instruction</a:t>
            </a:r>
            <a:r>
              <a:rPr lang="en-US" sz="4400" dirty="0"/>
              <a:t> and </a:t>
            </a:r>
            <a:r>
              <a:rPr lang="en-US" sz="4400" u="sng" dirty="0">
                <a:solidFill>
                  <a:srgbClr val="FF0000"/>
                </a:solidFill>
              </a:rPr>
              <a:t>teachable lessons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/>
              <a:t>for children are constructed as </a:t>
            </a:r>
            <a:r>
              <a:rPr lang="en-US" sz="4400" b="1" u="sng" dirty="0"/>
              <a:t>allegories</a:t>
            </a:r>
            <a:r>
              <a:rPr lang="en-US" sz="4400" dirty="0"/>
              <a:t> to make the lesson more memorable or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166289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B408F-313A-873B-0129-A3A8DAB3B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633984"/>
            <a:ext cx="10585704" cy="5542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In an allegory, certain </a:t>
            </a:r>
            <a:r>
              <a:rPr lang="en-US" sz="4400" b="1" u="sng" dirty="0">
                <a:solidFill>
                  <a:srgbClr val="FF0000"/>
                </a:solidFill>
              </a:rPr>
              <a:t>characters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u="sng" dirty="0">
                <a:solidFill>
                  <a:srgbClr val="FF0000"/>
                </a:solidFill>
              </a:rPr>
              <a:t>names</a:t>
            </a:r>
            <a:r>
              <a:rPr lang="en-US" sz="4400" b="1" dirty="0">
                <a:solidFill>
                  <a:srgbClr val="FF0000"/>
                </a:solidFill>
              </a:rPr>
              <a:t>, </a:t>
            </a:r>
            <a:r>
              <a:rPr lang="en-US" sz="4400" b="1" u="sng" dirty="0">
                <a:solidFill>
                  <a:srgbClr val="FF0000"/>
                </a:solidFill>
              </a:rPr>
              <a:t>objects</a:t>
            </a:r>
            <a:r>
              <a:rPr lang="en-US" sz="4400" dirty="0"/>
              <a:t>, or </a:t>
            </a:r>
            <a:r>
              <a:rPr lang="en-US" sz="4400" b="1" u="sng" dirty="0">
                <a:solidFill>
                  <a:srgbClr val="FF0000"/>
                </a:solidFill>
              </a:rPr>
              <a:t>events</a:t>
            </a:r>
            <a:r>
              <a:rPr lang="en-US" sz="4400" dirty="0"/>
              <a:t> have fixed meanings that surpass their literal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279486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8108F-2AB9-BED5-BC46-476AA108F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Fable</a:t>
            </a:r>
            <a:r>
              <a:rPr lang="en-US" dirty="0"/>
              <a:t> can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068A2-69EA-B8E4-4916-8189FDF89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characterized as a work that incorporates animals or objects from nature as major characters in order to create a story that conveys a definite moral lesson.</a:t>
            </a:r>
          </a:p>
        </p:txBody>
      </p:sp>
    </p:spTree>
    <p:extLst>
      <p:ext uri="{BB962C8B-B14F-4D97-AF65-F5344CB8AC3E}">
        <p14:creationId xmlns:p14="http://schemas.microsoft.com/office/powerpoint/2010/main" val="317651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1494C-2037-AF85-4E80-67C790B8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Moral</a:t>
            </a:r>
            <a:r>
              <a:rPr lang="en-US" dirty="0"/>
              <a:t> is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A74C-0E41-498F-535C-AB767DD95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concerned with the principles of right and wrong behavior and the goodness or badness of human character.</a:t>
            </a:r>
          </a:p>
        </p:txBody>
      </p:sp>
    </p:spTree>
    <p:extLst>
      <p:ext uri="{BB962C8B-B14F-4D97-AF65-F5344CB8AC3E}">
        <p14:creationId xmlns:p14="http://schemas.microsoft.com/office/powerpoint/2010/main" val="173741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CCF5-E0C2-76D1-0667-E4F97334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order to allow animals or objects to function as main characters in fables, they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96B1-6C62-21CD-F5F2-1B3241024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given human characteristics, such as the ability to speak, think, reason, create, etc.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1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A2E7-4411-F9D1-94F4-041F6977C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Therefore the lesson to be learned – or the moral at the end of the story – always sheds light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E402-04A4-27DA-1B45-ABCB966BB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solidFill>
                  <a:srgbClr val="FF0000"/>
                </a:solidFill>
              </a:rPr>
              <a:t>faults or problems present in the character or behavior of human beings</a:t>
            </a:r>
          </a:p>
        </p:txBody>
      </p:sp>
    </p:spTree>
    <p:extLst>
      <p:ext uri="{BB962C8B-B14F-4D97-AF65-F5344CB8AC3E}">
        <p14:creationId xmlns:p14="http://schemas.microsoft.com/office/powerpoint/2010/main" val="380820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05AE-DDD2-D2F3-950A-697CFDB4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and discuss an example of a fable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E708C-CE86-B62F-DC60-2E1A207A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4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387</Words>
  <Application>Microsoft Macintosh PowerPoint</Application>
  <PresentationFormat>Widescreen</PresentationFormat>
  <Paragraphs>37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Animal Farm</vt:lpstr>
      <vt:lpstr>Allegory is </vt:lpstr>
      <vt:lpstr>PowerPoint Presentation</vt:lpstr>
      <vt:lpstr>PowerPoint Presentation</vt:lpstr>
      <vt:lpstr>A Fable can be</vt:lpstr>
      <vt:lpstr>A Moral is</vt:lpstr>
      <vt:lpstr>In order to allow animals or objects to function as main characters in fables, they are</vt:lpstr>
      <vt:lpstr>Therefore the lesson to be learned – or the moral at the end of the story – always sheds light on</vt:lpstr>
      <vt:lpstr>Watch and discuss an example of a fable</vt:lpstr>
      <vt:lpstr>Irony</vt:lpstr>
      <vt:lpstr>There are three types of irony used in fiction, poetry, and drama:</vt:lpstr>
      <vt:lpstr>Situational Irony</vt:lpstr>
      <vt:lpstr>Verbal Irony</vt:lpstr>
      <vt:lpstr>Dramatic Irony</vt:lpstr>
      <vt:lpstr>Satire</vt:lpstr>
      <vt:lpstr>Satires cleverly disguises the writer’s criticism of their intended target by hiding it in </vt:lpstr>
      <vt:lpstr>Animal Farm can be understood as a satire that aims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Microsoft Office User</dc:creator>
  <cp:lastModifiedBy>Microsoft Office User</cp:lastModifiedBy>
  <cp:revision>3</cp:revision>
  <cp:lastPrinted>2022-08-23T13:19:32Z</cp:lastPrinted>
  <dcterms:created xsi:type="dcterms:W3CDTF">2022-08-22T18:07:30Z</dcterms:created>
  <dcterms:modified xsi:type="dcterms:W3CDTF">2022-08-23T14:11:08Z</dcterms:modified>
</cp:coreProperties>
</file>